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5A1CB-4994-4775-80EF-B1BA54F1D7F5}" type="datetimeFigureOut">
              <a:rPr lang="sv-FI" smtClean="0"/>
              <a:t>07/09/19</a:t>
            </a:fld>
            <a:endParaRPr lang="sv-FI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FI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FI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B2AB3-A119-4612-8F04-60AA30BA818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685923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2AB3-A119-4612-8F04-60AA30BA8185}" type="slidenum">
              <a:rPr lang="sv-FI" smtClean="0"/>
              <a:t>1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774306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B2AB3-A119-4612-8F04-60AA30BA8185}" type="slidenum">
              <a:rPr lang="sv-FI" smtClean="0"/>
              <a:t>3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773982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8D84-54BE-4A00-80A6-7717C09A8F60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31AA-215E-4F24-ACA0-BCBAC8333570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4872-6643-4272-B798-19E7105BDAB7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D36A-5C0A-4E4B-9128-B933BE18CD17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18FB-082F-469B-87C3-2499C5A87338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7C9D-A03F-46C1-B8B3-5D33F916895E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0C79-291D-433C-83E6-97509D6E192E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0B3506C-02D3-4093-B21F-CC0D0E69EB63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6618-6532-4229-ABF1-705776E88138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03C2-0CD4-4B46-8F09-F7013A1DD735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AA5B-B0C2-4094-A72B-1BFC734094EC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173C6DC-00C0-417D-B267-52233D0073CC}" type="datetime1">
              <a:rPr lang="en-US" smtClean="0"/>
              <a:t>07/09/19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FI" smtClean="0"/>
              <a:t>Postfaktuell politik</a:t>
            </a:r>
            <a:endParaRPr lang="sv-FI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FI" smtClean="0"/>
              <a:t>Från thatcher till trump</a:t>
            </a:r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975774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mtClean="0"/>
              <a:t>Ett helt nytt begrepp?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smtClean="0"/>
              <a:t>I och med den nationalistiska populismens frammarsch har begreppet </a:t>
            </a:r>
            <a:r>
              <a:rPr lang="fi-FI" sz="3200" b="1" i="1" smtClean="0"/>
              <a:t>postfaktuell politik </a:t>
            </a:r>
            <a:r>
              <a:rPr lang="fi-FI" sz="3200" smtClean="0"/>
              <a:t>blivit en del av den politiska vokabulären.</a:t>
            </a:r>
            <a:endParaRPr lang="fi-FI" sz="3000" smtClean="0"/>
          </a:p>
          <a:p>
            <a:pPr lvl="1"/>
            <a:endParaRPr lang="fi-FI" sz="3000"/>
          </a:p>
          <a:p>
            <a:r>
              <a:rPr lang="fi-FI" sz="3200" smtClean="0"/>
              <a:t>Med postfaktuell politik avses en politisk retorik som </a:t>
            </a:r>
            <a:r>
              <a:rPr lang="fi-FI" sz="3200" b="1" i="1" smtClean="0"/>
              <a:t>ignorerar </a:t>
            </a:r>
            <a:r>
              <a:rPr lang="fi-FI" sz="3200" smtClean="0"/>
              <a:t>eller </a:t>
            </a:r>
            <a:r>
              <a:rPr lang="fi-FI" sz="3200" b="1" i="1" smtClean="0"/>
              <a:t>förvränger </a:t>
            </a:r>
            <a:r>
              <a:rPr lang="fi-FI" sz="3200" smtClean="0"/>
              <a:t>fakta som inte passar ihop med det egna politiska budskapet, och som inte ens drar sig för att presentera </a:t>
            </a:r>
            <a:r>
              <a:rPr lang="fi-FI" sz="3200" b="1" i="1" smtClean="0"/>
              <a:t>falska påståenden </a:t>
            </a:r>
            <a:r>
              <a:rPr lang="fi-FI" sz="3200" smtClean="0"/>
              <a:t>som fakta.</a:t>
            </a:r>
            <a:endParaRPr lang="fi-FI" sz="32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76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Inget nytt under solen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FI" sz="3200" smtClean="0"/>
              <a:t>Även om </a:t>
            </a:r>
            <a:r>
              <a:rPr lang="sv-FI" sz="3200" b="1" i="1" smtClean="0"/>
              <a:t>begreppet </a:t>
            </a:r>
            <a:r>
              <a:rPr lang="sv-FI" sz="3200" smtClean="0"/>
              <a:t>postfaktuell politik är nytt är själva fenomenet betydligt äldre.</a:t>
            </a:r>
          </a:p>
          <a:p>
            <a:endParaRPr lang="fi-FI" sz="3200" smtClean="0"/>
          </a:p>
          <a:p>
            <a:r>
              <a:rPr lang="fi-FI" sz="3200" smtClean="0"/>
              <a:t>Den </a:t>
            </a:r>
            <a:r>
              <a:rPr lang="fi-FI" sz="3200" b="1" i="1" smtClean="0"/>
              <a:t>ekonomiska politiken </a:t>
            </a:r>
            <a:r>
              <a:rPr lang="fi-FI" sz="3200" smtClean="0"/>
              <a:t>har i själva verket varit postfaktuell redan i 40 år, och det utbredda och fullt legitima missnöje den har skapat har i sin tur bidragit i avgörande grad till den nationalistiska populismens framgångar.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Fakta vs ideologi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3200" smtClean="0"/>
              <a:t>Det som karakteriserar den postfaktuella ekonomiska politiken är att </a:t>
            </a:r>
            <a:r>
              <a:rPr lang="fi-FI" sz="3200" b="1" i="1" smtClean="0"/>
              <a:t>ideologiska ställningstaganden </a:t>
            </a:r>
            <a:r>
              <a:rPr lang="fi-FI" sz="3200" smtClean="0"/>
              <a:t>presenteras som </a:t>
            </a:r>
            <a:r>
              <a:rPr lang="fi-FI" sz="3200" b="1" i="1" smtClean="0"/>
              <a:t>hårda ekonomiska fakta</a:t>
            </a:r>
            <a:r>
              <a:rPr lang="fi-FI" sz="3200" smtClean="0"/>
              <a:t>.</a:t>
            </a:r>
          </a:p>
          <a:p>
            <a:pPr lvl="1"/>
            <a:r>
              <a:rPr lang="fi-FI" sz="3000" smtClean="0"/>
              <a:t>”Även de fattiga gynnas av att de rika blir ännu rikare.”</a:t>
            </a:r>
          </a:p>
          <a:p>
            <a:pPr lvl="1"/>
            <a:endParaRPr lang="fi-FI" sz="3000"/>
          </a:p>
          <a:p>
            <a:r>
              <a:rPr lang="fi-FI" sz="3200" smtClean="0"/>
              <a:t>Resultatet är en illusion av </a:t>
            </a:r>
            <a:r>
              <a:rPr lang="fi-FI" sz="3200" b="1" i="1" smtClean="0"/>
              <a:t>alternativlöshet </a:t>
            </a:r>
            <a:r>
              <a:rPr lang="fi-FI" sz="3200" smtClean="0"/>
              <a:t>inom den ekonomiska politiken: medan ideologiska val kan och bör diskuteras finns det ju inte så mycket att diskutera om hårda fakta…</a:t>
            </a:r>
          </a:p>
          <a:p>
            <a:pPr lvl="1"/>
            <a:endParaRPr lang="fi-FI" sz="3000"/>
          </a:p>
          <a:p>
            <a:pPr marL="0" indent="0">
              <a:buNone/>
            </a:pPr>
            <a:endParaRPr lang="sv-FI" sz="32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266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”This is what we believe in”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3200" smtClean="0"/>
              <a:t>Den postfaktuella ekonomiska politiken präglas av en närmast religiös övertro på den </a:t>
            </a:r>
            <a:r>
              <a:rPr lang="fi-FI" sz="3200" b="1" i="1" smtClean="0"/>
              <a:t>fria marknaden</a:t>
            </a:r>
            <a:r>
              <a:rPr lang="fi-FI" sz="3200" smtClean="0"/>
              <a:t> och en lika stark misstro mot den </a:t>
            </a:r>
            <a:r>
              <a:rPr lang="fi-FI" sz="3200" b="1" i="1" smtClean="0"/>
              <a:t>offentliga sektorn</a:t>
            </a:r>
            <a:r>
              <a:rPr lang="fi-FI" sz="3200" smtClean="0"/>
              <a:t>, och kan därför med fog beskrivas som </a:t>
            </a:r>
            <a:r>
              <a:rPr lang="fi-FI" sz="3200" b="1" i="1" smtClean="0"/>
              <a:t>marknadsfundamentalistisk</a:t>
            </a:r>
            <a:endParaRPr lang="fi-FI" sz="3200"/>
          </a:p>
          <a:p>
            <a:pPr marL="0" indent="0">
              <a:buNone/>
            </a:pPr>
            <a:r>
              <a:rPr lang="fi-FI" sz="3200" smtClean="0"/>
              <a:t>Marknadsfundamentalismen förhåller sig också ytterst negativt till en aktiv </a:t>
            </a:r>
            <a:r>
              <a:rPr lang="fi-FI" sz="3200" b="1" i="1" smtClean="0"/>
              <a:t>omfördelning </a:t>
            </a:r>
            <a:r>
              <a:rPr lang="fi-FI" sz="3200" smtClean="0"/>
              <a:t>av inkomster via </a:t>
            </a:r>
            <a:r>
              <a:rPr lang="fi-FI" sz="3200" b="1" i="1" smtClean="0"/>
              <a:t>progressiv beskattning </a:t>
            </a:r>
            <a:r>
              <a:rPr lang="fi-FI" sz="3200" smtClean="0"/>
              <a:t>och </a:t>
            </a:r>
            <a:r>
              <a:rPr lang="fi-FI" sz="3200" b="1" i="1" smtClean="0"/>
              <a:t>inkomstöverföringar</a:t>
            </a:r>
            <a:r>
              <a:rPr lang="fi-FI" sz="3200" smtClean="0"/>
              <a:t>.</a:t>
            </a:r>
          </a:p>
          <a:p>
            <a:pPr marL="292608" lvl="1" indent="0">
              <a:buNone/>
            </a:pPr>
            <a:r>
              <a:rPr lang="fi-FI" sz="3000" smtClean="0"/>
              <a:t>”Det marknaden har fördelat må människan icke omfördela.”</a:t>
            </a:r>
          </a:p>
          <a:p>
            <a:pPr marL="0" indent="0">
              <a:buNone/>
            </a:pPr>
            <a:endParaRPr lang="fi-FI" sz="3200"/>
          </a:p>
          <a:p>
            <a:pPr marL="0" indent="0">
              <a:buNone/>
            </a:pPr>
            <a:endParaRPr lang="fi-FI" sz="3200" smtClean="0"/>
          </a:p>
          <a:p>
            <a:pPr marL="0" indent="0">
              <a:buNone/>
            </a:pPr>
            <a:endParaRPr lang="fi-FI" sz="3200"/>
          </a:p>
          <a:p>
            <a:pPr marL="0" indent="0">
              <a:buNone/>
            </a:pPr>
            <a:endParaRPr lang="fi-FI" sz="3200" smtClean="0"/>
          </a:p>
          <a:p>
            <a:pPr marL="0" indent="0">
              <a:buNone/>
            </a:pPr>
            <a:endParaRPr lang="fi-FI" sz="3200"/>
          </a:p>
          <a:p>
            <a:pPr marL="0" indent="0">
              <a:buNone/>
            </a:pPr>
            <a:endParaRPr lang="sv-FI" sz="32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86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Marknadsfundamentalismen i praktiken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smtClean="0"/>
              <a:t>Även om marknadsfundamentalismens praktiska tillämpningar kan variera från ett land till ett annat finns det vissa gemensamma ledmotiv:</a:t>
            </a:r>
          </a:p>
          <a:p>
            <a:pPr lvl="1"/>
            <a:r>
              <a:rPr lang="fi-FI" sz="3000" smtClean="0"/>
              <a:t>Lägre skatter och ett försvagat socialt skyddsnät.</a:t>
            </a:r>
          </a:p>
          <a:p>
            <a:pPr lvl="1"/>
            <a:r>
              <a:rPr lang="fi-FI" sz="3000" smtClean="0"/>
              <a:t>Strikt budgetdisciplin inom den offentliga sektorn.</a:t>
            </a:r>
          </a:p>
          <a:p>
            <a:pPr lvl="1"/>
            <a:r>
              <a:rPr lang="fi-FI" sz="3000" smtClean="0"/>
              <a:t>Privatiseringar och ökad användning av privata köptjänster för att göra den offentliga sektorn mer ”effektiv”.</a:t>
            </a:r>
          </a:p>
          <a:p>
            <a:pPr lvl="1"/>
            <a:r>
              <a:rPr lang="fi-FI" sz="3000" smtClean="0"/>
              <a:t>Allmän avreglering av ekonomin, inklusive arbetsmarknaden.</a:t>
            </a:r>
            <a:endParaRPr lang="sv-FI" sz="30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340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”You’ll have pie in the sky”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smtClean="0"/>
              <a:t>På </a:t>
            </a:r>
            <a:r>
              <a:rPr lang="fi-FI" sz="3200" b="1" i="1" smtClean="0"/>
              <a:t>kort sikt </a:t>
            </a:r>
            <a:r>
              <a:rPr lang="fi-FI" sz="3200" smtClean="0"/>
              <a:t>erbjuder marknadsfundamentalismen beska mediciner, i synnerhet för löntagarna, men på </a:t>
            </a:r>
            <a:r>
              <a:rPr lang="fi-FI" sz="3200" b="1" i="1" smtClean="0"/>
              <a:t>lång sikt </a:t>
            </a:r>
            <a:r>
              <a:rPr lang="fi-FI" sz="3200" smtClean="0"/>
              <a:t>kommer uppoffringarna att belönas med ökat ekonomiskt välstånd.</a:t>
            </a:r>
          </a:p>
          <a:p>
            <a:pPr marL="0" indent="0">
              <a:buNone/>
            </a:pPr>
            <a:r>
              <a:rPr lang="fi-FI" sz="3200" smtClean="0"/>
              <a:t>I verkligheten har marknadsfundamentalismen ändå lett till en allt ojämnare fördelning av både </a:t>
            </a:r>
            <a:r>
              <a:rPr lang="fi-FI" sz="3200" b="1" i="1" smtClean="0"/>
              <a:t>inkomster </a:t>
            </a:r>
            <a:r>
              <a:rPr lang="fi-FI" sz="3200" smtClean="0"/>
              <a:t>och </a:t>
            </a:r>
            <a:r>
              <a:rPr lang="fi-FI" sz="3200" b="1" i="1" smtClean="0"/>
              <a:t>förmögenhet</a:t>
            </a:r>
            <a:r>
              <a:rPr lang="fi-FI" sz="3200" smtClean="0"/>
              <a:t>, och för allt fler löntagare har </a:t>
            </a:r>
            <a:r>
              <a:rPr lang="fi-FI" sz="3200" b="1" i="1" smtClean="0"/>
              <a:t>realinkomsterna </a:t>
            </a:r>
            <a:r>
              <a:rPr lang="fi-FI" sz="3200" smtClean="0"/>
              <a:t>antingen </a:t>
            </a:r>
            <a:r>
              <a:rPr lang="fi-FI" sz="3200" b="1" i="1" smtClean="0"/>
              <a:t>stagnerat</a:t>
            </a:r>
            <a:r>
              <a:rPr lang="fi-FI" sz="3200" smtClean="0"/>
              <a:t> eller rent av </a:t>
            </a:r>
            <a:r>
              <a:rPr lang="fi-FI" sz="3200" b="1" i="1" smtClean="0"/>
              <a:t>sjunkit</a:t>
            </a:r>
            <a:r>
              <a:rPr lang="fi-FI" sz="3200" smtClean="0"/>
              <a:t>.</a:t>
            </a:r>
            <a:endParaRPr lang="fi-FI" sz="32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6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Två extremfall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3200" smtClean="0"/>
              <a:t>I Storbritannien och USA har marknadsfundamentalismen drivits längre än någon annanstans, och det är också i de här två länderna dess negativa effekter på löneutvecklingen har varit allra störst:</a:t>
            </a:r>
          </a:p>
          <a:p>
            <a:pPr marL="292608" lvl="1" indent="0">
              <a:buNone/>
            </a:pPr>
            <a:r>
              <a:rPr lang="fi-FI" sz="3000" smtClean="0"/>
              <a:t>I USA sjönk realinkomsterna (för heltidsanställda i den privata sektorn) med i genomsnitt </a:t>
            </a:r>
            <a:r>
              <a:rPr lang="fi-FI" sz="3000" b="1" i="1" smtClean="0"/>
              <a:t>7,4% </a:t>
            </a:r>
            <a:r>
              <a:rPr lang="fi-FI" sz="3000" smtClean="0"/>
              <a:t>åren 2006-2016.</a:t>
            </a:r>
          </a:p>
          <a:p>
            <a:pPr marL="292608" lvl="1" indent="0">
              <a:buNone/>
            </a:pPr>
            <a:r>
              <a:rPr lang="fi-FI" sz="3000" smtClean="0"/>
              <a:t>I Storbritannien sjönk realinkomsterna åren 2007-2015 med i genomsnitt </a:t>
            </a:r>
            <a:r>
              <a:rPr lang="fi-FI" sz="3000" b="1" i="1" smtClean="0"/>
              <a:t>10,4% </a:t>
            </a:r>
            <a:r>
              <a:rPr lang="fi-FI" sz="3000" smtClean="0"/>
              <a:t>= lika mycket som i Grekland!</a:t>
            </a:r>
            <a:endParaRPr lang="fi-FI" sz="30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190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Ett korn av sanning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smtClean="0"/>
              <a:t>I USA har den </a:t>
            </a:r>
            <a:r>
              <a:rPr lang="fi-FI" sz="3200" b="1" i="1" smtClean="0"/>
              <a:t>internationella frihandeln</a:t>
            </a:r>
            <a:r>
              <a:rPr lang="fi-FI" sz="3200" smtClean="0"/>
              <a:t> haft betydande och långvariga negativa effekter på sysselsättningen.</a:t>
            </a:r>
          </a:p>
          <a:p>
            <a:pPr lvl="1"/>
            <a:r>
              <a:rPr lang="fi-FI" sz="3000" smtClean="0"/>
              <a:t>Regionalt syns de negativa effekterna av NAFTA (1994) fortfarande.</a:t>
            </a:r>
          </a:p>
          <a:p>
            <a:pPr lvl="1"/>
            <a:endParaRPr lang="fi-FI" sz="3000"/>
          </a:p>
          <a:p>
            <a:r>
              <a:rPr lang="fi-FI" sz="3200" smtClean="0"/>
              <a:t>I Storbritannien har </a:t>
            </a:r>
            <a:r>
              <a:rPr lang="fi-FI" sz="3200" b="1" i="1" smtClean="0"/>
              <a:t>arbetskraftsinvandringen</a:t>
            </a:r>
            <a:r>
              <a:rPr lang="fi-FI" sz="3200" smtClean="0"/>
              <a:t> från andra EU-länder bidragit till den negativa realinkomstutvecklingen.</a:t>
            </a:r>
            <a:endParaRPr lang="sv-FI" sz="32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32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Ett tydligt mönster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3200" smtClean="0"/>
              <a:t>Stödet för Brexit starkast i de regioner som drabbades allra hårdast av regeringen Camerons nedskärningar i det sociala skyddsnätet (Fetzer, 2018).</a:t>
            </a:r>
          </a:p>
          <a:p>
            <a:endParaRPr lang="fi-FI" sz="3200"/>
          </a:p>
          <a:p>
            <a:r>
              <a:rPr lang="fi-FI" sz="3200" smtClean="0"/>
              <a:t>Även i Frankrike och Tyskland har den nationalistiska högern sitt starkaste stöd i de ekonomiskt svagaste regionerna:</a:t>
            </a:r>
          </a:p>
          <a:p>
            <a:pPr lvl="1"/>
            <a:r>
              <a:rPr lang="fi-FI" sz="3000" smtClean="0"/>
              <a:t>AfD i forna DDR</a:t>
            </a:r>
          </a:p>
          <a:p>
            <a:pPr lvl="1"/>
            <a:r>
              <a:rPr lang="fi-FI" sz="3000" smtClean="0"/>
              <a:t>RN i nordöstra Frankrikes tidigare industriområden</a:t>
            </a:r>
            <a:endParaRPr lang="sv-FI" sz="30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490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Världsekonomins trilemma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smtClean="0"/>
              <a:t>Enligt </a:t>
            </a:r>
            <a:r>
              <a:rPr lang="fi-FI" sz="3200" b="1" i="1" smtClean="0"/>
              <a:t>Dani Rodrik</a:t>
            </a:r>
            <a:r>
              <a:rPr lang="fi-FI" sz="3200" smtClean="0"/>
              <a:t>, ekonomiprofessor vid Harvard University, kan endast </a:t>
            </a:r>
            <a:r>
              <a:rPr lang="fi-FI" sz="3200" b="1" i="1" smtClean="0"/>
              <a:t>två </a:t>
            </a:r>
            <a:r>
              <a:rPr lang="fi-FI" sz="3200" smtClean="0"/>
              <a:t>av följande tre existera i </a:t>
            </a:r>
            <a:r>
              <a:rPr lang="fi-FI" sz="3200" b="1" i="1" smtClean="0"/>
              <a:t>full omfattning </a:t>
            </a:r>
            <a:r>
              <a:rPr lang="fi-FI" sz="3200" smtClean="0"/>
              <a:t>samtidigt:</a:t>
            </a:r>
          </a:p>
          <a:p>
            <a:pPr marL="715518" lvl="1" indent="-514350">
              <a:buFont typeface="+mj-lt"/>
              <a:buAutoNum type="arabicPeriod"/>
            </a:pPr>
            <a:endParaRPr lang="fi-FI" sz="3000"/>
          </a:p>
          <a:p>
            <a:pPr marL="715518" lvl="1" indent="-514350">
              <a:buFont typeface="+mj-lt"/>
              <a:buAutoNum type="arabicPeriod"/>
            </a:pPr>
            <a:r>
              <a:rPr lang="fi-FI" sz="3000" smtClean="0"/>
              <a:t>Suveräna nationalstater</a:t>
            </a:r>
          </a:p>
          <a:p>
            <a:pPr marL="715518" lvl="1" indent="-514350">
              <a:buFont typeface="+mj-lt"/>
              <a:buAutoNum type="arabicPeriod"/>
            </a:pPr>
            <a:r>
              <a:rPr lang="fi-FI" sz="3000" smtClean="0"/>
              <a:t>Demokrati</a:t>
            </a:r>
          </a:p>
          <a:p>
            <a:pPr marL="715518" lvl="1" indent="-514350">
              <a:buFont typeface="+mj-lt"/>
              <a:buAutoNum type="arabicPeriod"/>
            </a:pPr>
            <a:r>
              <a:rPr lang="fi-FI" sz="3000" smtClean="0"/>
              <a:t>Långtgående ekonomisk integration (globalisering)</a:t>
            </a:r>
            <a:endParaRPr lang="sv-FI" sz="30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7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Mot ett nytt Bretton Woods?</a:t>
            </a:r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3200" smtClean="0"/>
              <a:t>Trots att den dödförklarats många gånger om är nationalstaten här för att stanna, åtminstone för en överskådlig framtid.</a:t>
            </a:r>
          </a:p>
          <a:p>
            <a:endParaRPr lang="fi-FI" sz="3200"/>
          </a:p>
          <a:p>
            <a:r>
              <a:rPr lang="fi-FI" sz="3200" smtClean="0"/>
              <a:t>Om vi inte vill offra demokratin på globaliseringens altare finns det således två alternativ: </a:t>
            </a:r>
          </a:p>
          <a:p>
            <a:pPr lvl="1"/>
            <a:r>
              <a:rPr lang="fi-FI" sz="3000" smtClean="0"/>
              <a:t>Begränsa globaliseringen med </a:t>
            </a:r>
            <a:r>
              <a:rPr lang="fi-FI" sz="3000" b="1" i="1" smtClean="0"/>
              <a:t>nationella </a:t>
            </a:r>
            <a:r>
              <a:rPr lang="fi-FI" sz="3000" smtClean="0"/>
              <a:t>åtgärder.</a:t>
            </a:r>
          </a:p>
          <a:p>
            <a:pPr lvl="1"/>
            <a:r>
              <a:rPr lang="fi-FI" sz="3000" smtClean="0"/>
              <a:t>Stärka det </a:t>
            </a:r>
            <a:r>
              <a:rPr lang="fi-FI" sz="3000" b="1" i="1" smtClean="0"/>
              <a:t>internationella samarbetet</a:t>
            </a:r>
            <a:r>
              <a:rPr lang="fi-FI" sz="3000" smtClean="0"/>
              <a:t> mellan </a:t>
            </a:r>
            <a:r>
              <a:rPr lang="fi-FI" sz="3000" b="1" i="1" smtClean="0"/>
              <a:t>suveräna stater </a:t>
            </a:r>
            <a:r>
              <a:rPr lang="fi-FI" sz="3000" smtClean="0"/>
              <a:t>för att skapa en motvikt till globaliseringen.</a:t>
            </a:r>
            <a:endParaRPr lang="sv-FI" sz="300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Filosoficafé 080919</a:t>
            </a:r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32505"/>
      </p:ext>
    </p:extLst>
  </p:cSld>
  <p:clrMapOvr>
    <a:masterClrMapping/>
  </p:clrMapOvr>
</p:sld>
</file>

<file path=ppt/theme/theme1.xml><?xml version="1.0" encoding="utf-8"?>
<a:theme xmlns:a="http://schemas.openxmlformats.org/drawingml/2006/main" name="Efterhand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226</TotalTime>
  <Words>688</Words>
  <Application>Microsoft Macintosh PowerPoint</Application>
  <PresentationFormat>Custom</PresentationFormat>
  <Paragraphs>83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Efterhand</vt:lpstr>
      <vt:lpstr>Postfaktuell politik</vt:lpstr>
      <vt:lpstr>Ett helt nytt begrepp?</vt:lpstr>
      <vt:lpstr>Inget nytt under solen</vt:lpstr>
      <vt:lpstr>Fakta vs ideologi</vt:lpstr>
      <vt:lpstr>”This is what we believe in”</vt:lpstr>
      <vt:lpstr>Marknadsfundamentalismen i praktiken</vt:lpstr>
      <vt:lpstr>”You’ll have pie in the sky”</vt:lpstr>
      <vt:lpstr>Två extremfall</vt:lpstr>
      <vt:lpstr>Ett korn av sanning</vt:lpstr>
      <vt:lpstr>Ett tydligt mönster</vt:lpstr>
      <vt:lpstr>Världsekonomins trilemma</vt:lpstr>
      <vt:lpstr>Mot ett nytt Bretton Woods?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 myter om ekonomi</dc:title>
  <dc:creator>Christer Lindholm</dc:creator>
  <cp:lastModifiedBy>Jonas Ahlskog</cp:lastModifiedBy>
  <cp:revision>45</cp:revision>
  <dcterms:created xsi:type="dcterms:W3CDTF">2015-04-24T07:36:18Z</dcterms:created>
  <dcterms:modified xsi:type="dcterms:W3CDTF">2019-09-07T04:55:16Z</dcterms:modified>
</cp:coreProperties>
</file>